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b7929b0b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b7929b0b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b7929b0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b7929b0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b9f54b2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b9f54b2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b9f54b2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b9f54b2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b7929b0b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b7929b0b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b7929b0b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b7929b0b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b7929b0b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b7929b0b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b7929b0b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b7929b0b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b7929b0b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b7929b0b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b9f54b22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b9f54b22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d326b0bc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d326b0bc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b9f54b2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ab9f54b2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c6b1cb8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c6b1cb8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b9f54b2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b9f54b2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b9f54b22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ab9f54b22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1bc9d99b0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1bc9d99b0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d326b0bc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d326b0bc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1bc9d99b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1bc9d99b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1ec5db2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1ec5db2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1ec5db2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1ec5db2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1ec5db27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1ec5db27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b7929b0b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b7929b0b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b7929b0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b7929b0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b7929b0b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b7929b0b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lectro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ectromagnetic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hardware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dware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softwar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ware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firmwar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mware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outreach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reach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ista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1878925" y="1595550"/>
            <a:ext cx="5471100" cy="27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partn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conomic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conomic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go 1 perso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654" y="4282277"/>
            <a:ext cx="420708" cy="4207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3262800" y="1163413"/>
            <a:ext cx="2618400" cy="261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Tu foto aquí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376950" y="360005"/>
            <a:ext cx="8390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536750" y="3878400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"/>
              <a:buNone/>
              <a:defRPr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1536750" y="4307391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"/>
              <a:buNone/>
              <a:defRPr sz="15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impactante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30850" y="526350"/>
            <a:ext cx="8082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4800"/>
              <a:buFont typeface="Roboto"/>
              <a:buNone/>
              <a:defRPr b="1" sz="48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direc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rection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mech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chanic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09700" y="1152475"/>
            <a:ext cx="7422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Uso de la clase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25" y="1212500"/>
            <a:ext cx="7381875" cy="316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36"/>
          <p:cNvCxnSpPr/>
          <p:nvPr/>
        </p:nvCxnSpPr>
        <p:spPr>
          <a:xfrm flipH="1">
            <a:off x="4556075" y="1105725"/>
            <a:ext cx="2981700" cy="4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36"/>
          <p:cNvSpPr txBox="1"/>
          <p:nvPr/>
        </p:nvSpPr>
        <p:spPr>
          <a:xfrm>
            <a:off x="7660800" y="861200"/>
            <a:ext cx="1362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Instancia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title"/>
          </p:nvPr>
        </p:nvSpPr>
        <p:spPr>
          <a:xfrm>
            <a:off x="380950" y="14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r>
              <a:rPr lang="es"/>
              <a:t>étodos y atributos estáticos</a:t>
            </a:r>
            <a:endParaRPr/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0" y="754575"/>
            <a:ext cx="80581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855450" y="3501775"/>
            <a:ext cx="74331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Los atributos estáticos es una variable global que comparten entre todas las instancias de clase, Hay que . Los métodos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estáticos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sólo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pueden acceder a atributos estáticos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1" name="Google Shape;1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25" y="3089775"/>
            <a:ext cx="3295650" cy="22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7"/>
          <p:cNvCxnSpPr>
            <a:endCxn id="161" idx="3"/>
          </p:cNvCxnSpPr>
          <p:nvPr/>
        </p:nvCxnSpPr>
        <p:spPr>
          <a:xfrm flipH="1">
            <a:off x="3996475" y="3171675"/>
            <a:ext cx="1097400" cy="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37"/>
          <p:cNvSpPr txBox="1"/>
          <p:nvPr/>
        </p:nvSpPr>
        <p:spPr>
          <a:xfrm>
            <a:off x="5152375" y="3017225"/>
            <a:ext cx="3487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Inicialización fuera de la clase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type="title"/>
          </p:nvPr>
        </p:nvSpPr>
        <p:spPr>
          <a:xfrm>
            <a:off x="290400" y="37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Sobrecarga de una funci</a:t>
            </a:r>
            <a:r>
              <a:rPr lang="es"/>
              <a:t>ón</a:t>
            </a:r>
            <a:endParaRPr/>
          </a:p>
        </p:txBody>
      </p:sp>
      <p:sp>
        <p:nvSpPr>
          <p:cNvPr id="169" name="Google Shape;169;p38"/>
          <p:cNvSpPr txBox="1"/>
          <p:nvPr/>
        </p:nvSpPr>
        <p:spPr>
          <a:xfrm>
            <a:off x="1446500" y="3650850"/>
            <a:ext cx="6080700" cy="1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El compilador es capaz de distinguir a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qué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función estas llamando por los parámetros que reciba.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0" name="Google Shape;1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825" y="873750"/>
            <a:ext cx="4313300" cy="27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Pasar por referencia</a:t>
            </a:r>
            <a:endParaRPr/>
          </a:p>
        </p:txBody>
      </p:sp>
      <p:pic>
        <p:nvPicPr>
          <p:cNvPr id="176" name="Google Shape;1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75" y="1116675"/>
            <a:ext cx="4628525" cy="12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9"/>
          <p:cNvSpPr txBox="1"/>
          <p:nvPr/>
        </p:nvSpPr>
        <p:spPr>
          <a:xfrm>
            <a:off x="1867125" y="2612575"/>
            <a:ext cx="6080700" cy="1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Le estas pasando la dirección de memoria, Sintaxis mucho más simple. Al pasar por referencia, la dirección no puede ser nula.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50" y="2195550"/>
            <a:ext cx="8854250" cy="26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0"/>
          <p:cNvSpPr txBox="1"/>
          <p:nvPr>
            <p:ph type="title"/>
          </p:nvPr>
        </p:nvSpPr>
        <p:spPr>
          <a:xfrm>
            <a:off x="-311275" y="30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Sobrecarga de operadores y uso de friend</a:t>
            </a:r>
            <a:endParaRPr/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8069" y="873750"/>
            <a:ext cx="2225999" cy="13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1025850" y="1057800"/>
            <a:ext cx="49146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Friend = Permite acceso a los atributos y métodos, pero es una función que no es parte de la clase.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6" name="Google Shape;186;p40"/>
          <p:cNvCxnSpPr/>
          <p:nvPr/>
        </p:nvCxnSpPr>
        <p:spPr>
          <a:xfrm>
            <a:off x="2207900" y="3555025"/>
            <a:ext cx="474000" cy="111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40"/>
          <p:cNvSpPr txBox="1"/>
          <p:nvPr/>
        </p:nvSpPr>
        <p:spPr>
          <a:xfrm>
            <a:off x="3501775" y="3065150"/>
            <a:ext cx="41052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Al hacer el cout&lt;&lt; se imprime por pantalla la función que hemos creado.</a:t>
            </a:r>
            <a:endParaRPr sz="20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88" name="Google Shape;188;p40"/>
          <p:cNvCxnSpPr>
            <a:stCxn id="187" idx="0"/>
          </p:cNvCxnSpPr>
          <p:nvPr/>
        </p:nvCxnSpPr>
        <p:spPr>
          <a:xfrm rot="10800000">
            <a:off x="4028875" y="2713850"/>
            <a:ext cx="1525500" cy="351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title"/>
          </p:nvPr>
        </p:nvSpPr>
        <p:spPr>
          <a:xfrm>
            <a:off x="311700" y="31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Sobrecarga de operadores </a:t>
            </a:r>
            <a:endParaRPr/>
          </a:p>
        </p:txBody>
      </p:sp>
      <p:cxnSp>
        <p:nvCxnSpPr>
          <p:cNvPr id="194" name="Google Shape;194;p41"/>
          <p:cNvCxnSpPr>
            <a:stCxn id="195" idx="0"/>
          </p:cNvCxnSpPr>
          <p:nvPr/>
        </p:nvCxnSpPr>
        <p:spPr>
          <a:xfrm rot="10800000">
            <a:off x="4028875" y="2713850"/>
            <a:ext cx="1525500" cy="351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6" name="Google Shape;1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25" y="1167213"/>
            <a:ext cx="8676800" cy="25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Herencia</a:t>
            </a:r>
            <a:endParaRPr/>
          </a:p>
        </p:txBody>
      </p:sp>
      <p:sp>
        <p:nvSpPr>
          <p:cNvPr id="202" name="Google Shape;202;p42"/>
          <p:cNvSpPr txBox="1"/>
          <p:nvPr>
            <p:ph idx="1" type="subTitle"/>
          </p:nvPr>
        </p:nvSpPr>
        <p:spPr>
          <a:xfrm>
            <a:off x="1565300" y="1829825"/>
            <a:ext cx="6755100" cy="24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 tipos de herencia: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Herencia P</a:t>
            </a:r>
            <a:r>
              <a:rPr lang="es"/>
              <a:t>ública -&gt; Lo que era private es </a:t>
            </a:r>
            <a:r>
              <a:rPr lang="es"/>
              <a:t>inaccesible, protected se queda protected y public se queda public.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Herencia protected -&gt; Lo que era private es inaccesible,public y protected son protected para la clase hija.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Herencia Private -&gt; Lo que era private es inaccesible, protected y public pasan a private para la clase hija</a:t>
            </a:r>
            <a:endParaRPr/>
          </a:p>
        </p:txBody>
      </p:sp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750" y="67850"/>
            <a:ext cx="2250501" cy="15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Herencia</a:t>
            </a:r>
            <a:endParaRPr/>
          </a:p>
        </p:txBody>
      </p:sp>
      <p:pic>
        <p:nvPicPr>
          <p:cNvPr id="209" name="Google Shape;2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000" y="67850"/>
            <a:ext cx="2250501" cy="15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00" y="1680775"/>
            <a:ext cx="7853774" cy="30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3"/>
          <p:cNvSpPr txBox="1"/>
          <p:nvPr/>
        </p:nvSpPr>
        <p:spPr>
          <a:xfrm>
            <a:off x="2825525" y="3570975"/>
            <a:ext cx="50424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Necesito crear getters de peso y potencia para acceder ya que lo 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de </a:t>
            </a: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Bateria</a:t>
            </a:r>
            <a:r>
              <a:rPr lang="e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se convierte ahora en protected y no se puede acceder de fuera de la clase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/>
          <p:nvPr>
            <p:ph type="title"/>
          </p:nvPr>
        </p:nvSpPr>
        <p:spPr>
          <a:xfrm>
            <a:off x="311700" y="16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Sobreescribir m</a:t>
            </a:r>
            <a:r>
              <a:rPr lang="es"/>
              <a:t>étodos de la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base en la clase hija</a:t>
            </a:r>
            <a:endParaRPr/>
          </a:p>
        </p:txBody>
      </p:sp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50" y="1313675"/>
            <a:ext cx="3855200" cy="8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4"/>
          <p:cNvSpPr txBox="1"/>
          <p:nvPr/>
        </p:nvSpPr>
        <p:spPr>
          <a:xfrm>
            <a:off x="4300450" y="1149800"/>
            <a:ext cx="46698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Virtual dice al compilador que ese método puede ser sobreescrito por las clases derivadas/hijas.</a:t>
            </a:r>
            <a:endParaRPr sz="16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Polimorfismo dinámico. Se decide que método usar en tiempo de ejecución. Overhead</a:t>
            </a:r>
            <a:endParaRPr sz="16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9" name="Google Shape;2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25" y="2645075"/>
            <a:ext cx="5026600" cy="10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4"/>
          <p:cNvSpPr txBox="1"/>
          <p:nvPr/>
        </p:nvSpPr>
        <p:spPr>
          <a:xfrm>
            <a:off x="5317425" y="2683575"/>
            <a:ext cx="29019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Override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sobreescribe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el método en la clase hija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" name="Google Shape;2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25" y="3908300"/>
            <a:ext cx="50266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4"/>
          <p:cNvSpPr txBox="1"/>
          <p:nvPr/>
        </p:nvSpPr>
        <p:spPr>
          <a:xfrm>
            <a:off x="5386925" y="3690800"/>
            <a:ext cx="35832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Virtual puro: No tiene implementación en la clase base.  (No se puede instanciar clase abstracta)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type="title"/>
          </p:nvPr>
        </p:nvSpPr>
        <p:spPr>
          <a:xfrm>
            <a:off x="98725" y="14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</a:t>
            </a:r>
            <a:r>
              <a:rPr lang="es"/>
              <a:t> funciona Virtual (Tiempo de ejecuci</a:t>
            </a:r>
            <a:r>
              <a:rPr lang="es"/>
              <a:t>ón</a:t>
            </a:r>
            <a:r>
              <a:rPr lang="es"/>
              <a:t>)</a:t>
            </a:r>
            <a:endParaRPr/>
          </a:p>
        </p:txBody>
      </p:sp>
      <p:pic>
        <p:nvPicPr>
          <p:cNvPr id="228" name="Google Shape;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909025"/>
            <a:ext cx="746760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/>
          <p:nvPr/>
        </p:nvSpPr>
        <p:spPr>
          <a:xfrm>
            <a:off x="3070475" y="1403900"/>
            <a:ext cx="1789200" cy="76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Coche Object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vptr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0" name="Google Shape;230;p45"/>
          <p:cNvSpPr/>
          <p:nvPr/>
        </p:nvSpPr>
        <p:spPr>
          <a:xfrm>
            <a:off x="3049175" y="2530700"/>
            <a:ext cx="1836900" cy="76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CocheElectrico Object  vptr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1" name="Google Shape;231;p45"/>
          <p:cNvSpPr/>
          <p:nvPr/>
        </p:nvSpPr>
        <p:spPr>
          <a:xfrm>
            <a:off x="1105725" y="3384700"/>
            <a:ext cx="7200000" cy="121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" name="Google Shape;232;p45"/>
          <p:cNvSpPr/>
          <p:nvPr/>
        </p:nvSpPr>
        <p:spPr>
          <a:xfrm>
            <a:off x="1105725" y="2814900"/>
            <a:ext cx="1613400" cy="17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" name="Google Shape;233;p45"/>
          <p:cNvSpPr/>
          <p:nvPr/>
        </p:nvSpPr>
        <p:spPr>
          <a:xfrm>
            <a:off x="5594300" y="1361300"/>
            <a:ext cx="2577000" cy="85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float get_vel(){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		return velocidad;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p45"/>
          <p:cNvSpPr/>
          <p:nvPr/>
        </p:nvSpPr>
        <p:spPr>
          <a:xfrm>
            <a:off x="5594300" y="2485400"/>
            <a:ext cx="2577000" cy="85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float get_vel(){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 Light"/>
                <a:ea typeface="Roboto Light"/>
                <a:cs typeface="Roboto Light"/>
                <a:sym typeface="Roboto Light"/>
              </a:rPr>
              <a:t>return velocidad + potencia/100;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}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45"/>
          <p:cNvSpPr txBox="1"/>
          <p:nvPr/>
        </p:nvSpPr>
        <p:spPr>
          <a:xfrm>
            <a:off x="1371975" y="3384700"/>
            <a:ext cx="6975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Cada objeto crea una tabla virtual con un array de punteros a funciones. Cada instancia de un objeto, guarda un puntero oculto vptr. Que apunta a la clase que contiene.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p45"/>
          <p:cNvSpPr txBox="1"/>
          <p:nvPr/>
        </p:nvSpPr>
        <p:spPr>
          <a:xfrm>
            <a:off x="5780650" y="2096100"/>
            <a:ext cx="2497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Punteros a función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3222875" y="1556300"/>
            <a:ext cx="1789200" cy="76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Coche Object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vptr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" name="Google Shape;238;p45"/>
          <p:cNvSpPr/>
          <p:nvPr/>
        </p:nvSpPr>
        <p:spPr>
          <a:xfrm>
            <a:off x="1150275" y="1556300"/>
            <a:ext cx="972600" cy="6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Roboto Light"/>
                <a:ea typeface="Roboto Light"/>
                <a:cs typeface="Roboto Light"/>
                <a:sym typeface="Roboto Light"/>
              </a:rPr>
              <a:t>Coche Ferrari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1174875" y="2185600"/>
            <a:ext cx="972600" cy="6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Roboto Light"/>
                <a:ea typeface="Roboto Light"/>
                <a:cs typeface="Roboto Light"/>
                <a:sym typeface="Roboto Light"/>
              </a:rPr>
              <a:t>CocheElectrico Tesla;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Punteros de una clase</a:t>
            </a:r>
            <a:endParaRPr/>
          </a:p>
        </p:txBody>
      </p:sp>
      <p:sp>
        <p:nvSpPr>
          <p:cNvPr id="245" name="Google Shape;245;p46"/>
          <p:cNvSpPr txBox="1"/>
          <p:nvPr>
            <p:ph idx="1" type="subTitle"/>
          </p:nvPr>
        </p:nvSpPr>
        <p:spPr>
          <a:xfrm>
            <a:off x="1283125" y="2276875"/>
            <a:ext cx="6856200" cy="23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puntero de una clase base, puede apuntar a un objeto de la clase hija. Pero solo ver</a:t>
            </a:r>
            <a:r>
              <a:rPr lang="es"/>
              <a:t>á los métodos de la clase Base. Al </a:t>
            </a:r>
            <a:r>
              <a:rPr lang="es"/>
              <a:t>revés</a:t>
            </a:r>
            <a:r>
              <a:rPr lang="es"/>
              <a:t> no se puede.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Aunque ptr_coche sea de clase Coche, utilizará los métodos sobreescritos de CocheElectrico ya que vptr apunta a CocheElectrico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950" y="1308350"/>
            <a:ext cx="47053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 Entre Struct y Class</a:t>
            </a:r>
            <a:endParaRPr/>
          </a:p>
        </p:txBody>
      </p:sp>
      <p:pic>
        <p:nvPicPr>
          <p:cNvPr id="252" name="Google Shape;252;p47"/>
          <p:cNvPicPr preferRelativeResize="0"/>
          <p:nvPr/>
        </p:nvPicPr>
        <p:blipFill rotWithShape="1">
          <a:blip r:embed="rId3">
            <a:alphaModFix/>
          </a:blip>
          <a:srcRect b="0" l="0" r="0" t="27113"/>
          <a:stretch/>
        </p:blipFill>
        <p:spPr>
          <a:xfrm>
            <a:off x="1637975" y="1052475"/>
            <a:ext cx="5040000" cy="282779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7"/>
          <p:cNvSpPr txBox="1"/>
          <p:nvPr/>
        </p:nvSpPr>
        <p:spPr>
          <a:xfrm>
            <a:off x="2543350" y="1052475"/>
            <a:ext cx="1022400" cy="4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 Class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" name="Google Shape;254;p47"/>
          <p:cNvSpPr txBox="1"/>
          <p:nvPr/>
        </p:nvSpPr>
        <p:spPr>
          <a:xfrm>
            <a:off x="4798950" y="1087725"/>
            <a:ext cx="1022400" cy="4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 Struct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47"/>
          <p:cNvSpPr txBox="1"/>
          <p:nvPr/>
        </p:nvSpPr>
        <p:spPr>
          <a:xfrm>
            <a:off x="2223875" y="3949025"/>
            <a:ext cx="4989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Class: Es por defecto private,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Struct: Es por defecto public.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	Ya lo </a:t>
            </a:r>
            <a:r>
              <a:rPr lang="es"/>
              <a:t>último sobre clases</a:t>
            </a:r>
            <a:endParaRPr/>
          </a:p>
        </p:txBody>
      </p:sp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6800"/>
            <a:ext cx="6235750" cy="18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8"/>
          <p:cNvSpPr txBox="1"/>
          <p:nvPr/>
        </p:nvSpPr>
        <p:spPr>
          <a:xfrm>
            <a:off x="1755325" y="3230225"/>
            <a:ext cx="6107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= default, crea un constructor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estándar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por defecto.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= delete, no permite que se realice en este caso no permite construir Coche por copia por lo que: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Coche ferrari;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Coche ferrari_igual = ferrari; </a:t>
            </a:r>
            <a:r>
              <a:rPr lang="es" sz="2000">
                <a:solidFill>
                  <a:srgbClr val="FF0000"/>
                </a:solidFill>
                <a:latin typeface="Roboto Light"/>
                <a:ea typeface="Roboto Light"/>
                <a:cs typeface="Roboto Light"/>
                <a:sym typeface="Roboto Light"/>
              </a:rPr>
              <a:t>Esto dará error</a:t>
            </a:r>
            <a:endParaRPr sz="2000"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		Auto y range-based for loop</a:t>
            </a:r>
            <a:endParaRPr/>
          </a:p>
        </p:txBody>
      </p:sp>
      <p:sp>
        <p:nvSpPr>
          <p:cNvPr id="268" name="Google Shape;268;p49"/>
          <p:cNvSpPr txBox="1"/>
          <p:nvPr>
            <p:ph idx="1" type="subTitle"/>
          </p:nvPr>
        </p:nvSpPr>
        <p:spPr>
          <a:xfrm>
            <a:off x="1629225" y="108440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Auto = deduce</a:t>
            </a:r>
            <a:r>
              <a:rPr lang="es"/>
              <a:t> el tipo de dato en tiempo de compilaci</a:t>
            </a:r>
            <a:r>
              <a:rPr lang="es"/>
              <a:t>ón.</a:t>
            </a:r>
            <a:r>
              <a:rPr lang="es"/>
              <a:t> </a:t>
            </a:r>
            <a:endParaRPr/>
          </a:p>
        </p:txBody>
      </p:sp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275" y="1999650"/>
            <a:ext cx="52197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9"/>
          <p:cNvSpPr txBox="1"/>
          <p:nvPr/>
        </p:nvSpPr>
        <p:spPr>
          <a:xfrm>
            <a:off x="311700" y="2806050"/>
            <a:ext cx="3519600" cy="1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Muy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útil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para realizar un bucle donde no te importa la posición sino los valores que hay dentro de un array.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775" y="2529176"/>
            <a:ext cx="3545049" cy="23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title"/>
          </p:nvPr>
        </p:nvSpPr>
        <p:spPr>
          <a:xfrm>
            <a:off x="238850" y="23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</a:t>
            </a:r>
            <a:endParaRPr/>
          </a:p>
        </p:txBody>
      </p:sp>
      <p:sp>
        <p:nvSpPr>
          <p:cNvPr id="277" name="Google Shape;277;p50"/>
          <p:cNvSpPr txBox="1"/>
          <p:nvPr>
            <p:ph idx="1" type="subTitle"/>
          </p:nvPr>
        </p:nvSpPr>
        <p:spPr>
          <a:xfrm>
            <a:off x="812700" y="848800"/>
            <a:ext cx="7518600" cy="4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 un programa con una clase Base llamada peripheral que tenga:</a:t>
            </a:r>
            <a:endParaRPr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-Atributos: string pin, bool enabled</a:t>
            </a:r>
            <a:endParaRPr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-Display() // imprime el tipo de </a:t>
            </a:r>
            <a:r>
              <a:rPr lang="es"/>
              <a:t>periférico + el pin</a:t>
            </a:r>
            <a:endParaRPr/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-enable() disable()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Luego crea una clase Derivada llamada PWM, que sobreescriba Display. Y que tenga los atributos: </a:t>
            </a:r>
            <a:endParaRPr/>
          </a:p>
          <a:p>
            <a:pPr indent="-32702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Frecuencia, Duty Cycle con sus setters y getters.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Quiero que se intente tener en cuenta la encapsulaci</a:t>
            </a:r>
            <a:r>
              <a:rPr lang="es"/>
              <a:t>ón para que el usuario no pueda modificar lo que quiera y solo tenga acceso a lo necesario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 entre C y C++</a:t>
            </a:r>
            <a:endParaRPr/>
          </a:p>
        </p:txBody>
      </p:sp>
      <p:sp>
        <p:nvSpPr>
          <p:cNvPr id="80" name="Google Shape;80;p29"/>
          <p:cNvSpPr txBox="1"/>
          <p:nvPr/>
        </p:nvSpPr>
        <p:spPr>
          <a:xfrm>
            <a:off x="566575" y="1186350"/>
            <a:ext cx="79410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C++ = C + (Clases + herencia + plantillas + polimorfismo ….) 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1" name="Google Shape;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398" y="1961773"/>
            <a:ext cx="6137351" cy="28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</a:t>
            </a:r>
            <a:r>
              <a:rPr lang="es"/>
              <a:t> son las clases </a:t>
            </a:r>
            <a:endParaRPr/>
          </a:p>
        </p:txBody>
      </p:sp>
      <p:sp>
        <p:nvSpPr>
          <p:cNvPr id="87" name="Google Shape;87;p30"/>
          <p:cNvSpPr txBox="1"/>
          <p:nvPr/>
        </p:nvSpPr>
        <p:spPr>
          <a:xfrm>
            <a:off x="2505400" y="1027000"/>
            <a:ext cx="47370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Clase ejemplo: Coche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8" name="Google Shape;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5" y="2044000"/>
            <a:ext cx="2979650" cy="1266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0"/>
          <p:cNvSpPr txBox="1"/>
          <p:nvPr/>
        </p:nvSpPr>
        <p:spPr>
          <a:xfrm>
            <a:off x="865850" y="1635050"/>
            <a:ext cx="926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Ferrari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0" name="Google Shape;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049" y="2298725"/>
            <a:ext cx="2347300" cy="13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0"/>
          <p:cNvSpPr txBox="1"/>
          <p:nvPr/>
        </p:nvSpPr>
        <p:spPr>
          <a:xfrm>
            <a:off x="5905350" y="1874750"/>
            <a:ext cx="2648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Fórmula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1 (Mercedes)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2" name="Google Shape;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6355" y="3711647"/>
            <a:ext cx="1951291" cy="12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0"/>
          <p:cNvSpPr txBox="1"/>
          <p:nvPr/>
        </p:nvSpPr>
        <p:spPr>
          <a:xfrm>
            <a:off x="4037975" y="3281750"/>
            <a:ext cx="9261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Mini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tienen en com</a:t>
            </a:r>
            <a:r>
              <a:rPr lang="es"/>
              <a:t>ún</a:t>
            </a:r>
            <a:r>
              <a:rPr lang="es"/>
              <a:t>?</a:t>
            </a:r>
            <a:endParaRPr/>
          </a:p>
        </p:txBody>
      </p:sp>
      <p:sp>
        <p:nvSpPr>
          <p:cNvPr id="99" name="Google Shape;99;p31"/>
          <p:cNvSpPr txBox="1"/>
          <p:nvPr/>
        </p:nvSpPr>
        <p:spPr>
          <a:xfrm>
            <a:off x="1636050" y="1347650"/>
            <a:ext cx="59400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Todos tienen: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-"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4 ruedas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-"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Un número de kms de autonomía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-"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Velocidad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-"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Una marca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se ver</a:t>
            </a:r>
            <a:r>
              <a:rPr lang="es"/>
              <a:t>ía esto en C++</a:t>
            </a:r>
            <a:endParaRPr/>
          </a:p>
        </p:txBody>
      </p:sp>
      <p:pic>
        <p:nvPicPr>
          <p:cNvPr id="105" name="Google Shape;1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975" y="983550"/>
            <a:ext cx="4017918" cy="38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780" y="1071750"/>
            <a:ext cx="4088275" cy="38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3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r>
              <a:rPr lang="es"/>
              <a:t>étodos y atributos de la clase</a:t>
            </a:r>
            <a:endParaRPr/>
          </a:p>
        </p:txBody>
      </p:sp>
      <p:sp>
        <p:nvSpPr>
          <p:cNvPr id="112" name="Google Shape;112;p33"/>
          <p:cNvSpPr/>
          <p:nvPr/>
        </p:nvSpPr>
        <p:spPr>
          <a:xfrm>
            <a:off x="2649850" y="1244175"/>
            <a:ext cx="1810500" cy="74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13" name="Google Shape;113;p33"/>
          <p:cNvCxnSpPr>
            <a:stCxn id="114" idx="1"/>
            <a:endCxn id="112" idx="3"/>
          </p:cNvCxnSpPr>
          <p:nvPr/>
        </p:nvCxnSpPr>
        <p:spPr>
          <a:xfrm flipH="1">
            <a:off x="4460275" y="1539675"/>
            <a:ext cx="247050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33"/>
          <p:cNvSpPr txBox="1"/>
          <p:nvPr/>
        </p:nvSpPr>
        <p:spPr>
          <a:xfrm>
            <a:off x="6930775" y="1095075"/>
            <a:ext cx="15282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Atributos de la clase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" name="Google Shape;115;p33"/>
          <p:cNvSpPr/>
          <p:nvPr/>
        </p:nvSpPr>
        <p:spPr>
          <a:xfrm>
            <a:off x="2786275" y="2770725"/>
            <a:ext cx="1810500" cy="16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" name="Google Shape;116;p33"/>
          <p:cNvSpPr/>
          <p:nvPr/>
        </p:nvSpPr>
        <p:spPr>
          <a:xfrm>
            <a:off x="2786275" y="2030625"/>
            <a:ext cx="3732300" cy="61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17" name="Google Shape;117;p33"/>
          <p:cNvCxnSpPr>
            <a:stCxn id="118" idx="1"/>
            <a:endCxn id="116" idx="3"/>
          </p:cNvCxnSpPr>
          <p:nvPr/>
        </p:nvCxnSpPr>
        <p:spPr>
          <a:xfrm rot="10800000">
            <a:off x="6518575" y="2340350"/>
            <a:ext cx="1992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33"/>
          <p:cNvSpPr/>
          <p:nvPr/>
        </p:nvSpPr>
        <p:spPr>
          <a:xfrm>
            <a:off x="6717775" y="2229200"/>
            <a:ext cx="24018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Constructor de la clase (se ejecuta al crearse una instancia de la clase).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" name="Google Shape;119;p33"/>
          <p:cNvSpPr/>
          <p:nvPr/>
        </p:nvSpPr>
        <p:spPr>
          <a:xfrm>
            <a:off x="2761500" y="4385925"/>
            <a:ext cx="24336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" name="Google Shape;120;p33"/>
          <p:cNvSpPr txBox="1"/>
          <p:nvPr/>
        </p:nvSpPr>
        <p:spPr>
          <a:xfrm>
            <a:off x="6818950" y="3113075"/>
            <a:ext cx="19806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Métodos de la clase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1" name="Google Shape;121;p33"/>
          <p:cNvCxnSpPr>
            <a:endCxn id="115" idx="3"/>
          </p:cNvCxnSpPr>
          <p:nvPr/>
        </p:nvCxnSpPr>
        <p:spPr>
          <a:xfrm flipH="1">
            <a:off x="4596775" y="3512325"/>
            <a:ext cx="2232900" cy="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33"/>
          <p:cNvSpPr txBox="1"/>
          <p:nvPr/>
        </p:nvSpPr>
        <p:spPr>
          <a:xfrm>
            <a:off x="6649075" y="4076625"/>
            <a:ext cx="24705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Destructor(se ejecuta cuando la instancia desaparece</a:t>
            </a:r>
            <a:endParaRPr sz="17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3" name="Google Shape;123;p33"/>
          <p:cNvCxnSpPr>
            <a:stCxn id="122" idx="1"/>
            <a:endCxn id="119" idx="3"/>
          </p:cNvCxnSpPr>
          <p:nvPr/>
        </p:nvCxnSpPr>
        <p:spPr>
          <a:xfrm flipH="1">
            <a:off x="5194975" y="4406775"/>
            <a:ext cx="1454100" cy="1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100" y="676750"/>
            <a:ext cx="4579975" cy="44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4"/>
          <p:cNvSpPr txBox="1"/>
          <p:nvPr>
            <p:ph type="title"/>
          </p:nvPr>
        </p:nvSpPr>
        <p:spPr>
          <a:xfrm>
            <a:off x="120025" y="10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Access Specifier</a:t>
            </a:r>
            <a:endParaRPr/>
          </a:p>
        </p:txBody>
      </p:sp>
      <p:cxnSp>
        <p:nvCxnSpPr>
          <p:cNvPr id="130" name="Google Shape;130;p34"/>
          <p:cNvCxnSpPr/>
          <p:nvPr/>
        </p:nvCxnSpPr>
        <p:spPr>
          <a:xfrm rot="10800000">
            <a:off x="1840650" y="972600"/>
            <a:ext cx="4541700" cy="21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34"/>
          <p:cNvSpPr txBox="1"/>
          <p:nvPr/>
        </p:nvSpPr>
        <p:spPr>
          <a:xfrm>
            <a:off x="6472850" y="866125"/>
            <a:ext cx="2614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Private: Atributos y métodos  solo accesible desde dentro de la clase.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32" name="Google Shape;132;p34"/>
          <p:cNvCxnSpPr/>
          <p:nvPr/>
        </p:nvCxnSpPr>
        <p:spPr>
          <a:xfrm rot="10800000">
            <a:off x="1952300" y="1174925"/>
            <a:ext cx="4616400" cy="99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34"/>
          <p:cNvSpPr txBox="1"/>
          <p:nvPr/>
        </p:nvSpPr>
        <p:spPr>
          <a:xfrm>
            <a:off x="6701825" y="2048175"/>
            <a:ext cx="24423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Protected: Atributo y métodos solo accesible dentro de la clase y clases hijas(herencia)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34" name="Google Shape;134;p34"/>
          <p:cNvCxnSpPr/>
          <p:nvPr/>
        </p:nvCxnSpPr>
        <p:spPr>
          <a:xfrm rot="10800000">
            <a:off x="1749950" y="1776675"/>
            <a:ext cx="4850700" cy="196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34"/>
          <p:cNvSpPr txBox="1"/>
          <p:nvPr/>
        </p:nvSpPr>
        <p:spPr>
          <a:xfrm>
            <a:off x="6755075" y="3634875"/>
            <a:ext cx="21033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Public: atributos y métodos solo accesibles 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100" y="676750"/>
            <a:ext cx="4579975" cy="44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5"/>
          <p:cNvSpPr txBox="1"/>
          <p:nvPr>
            <p:ph type="title"/>
          </p:nvPr>
        </p:nvSpPr>
        <p:spPr>
          <a:xfrm>
            <a:off x="120025" y="10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Setters y getters(para atributos privados)</a:t>
            </a:r>
            <a:endParaRPr/>
          </a:p>
        </p:txBody>
      </p:sp>
      <p:cxnSp>
        <p:nvCxnSpPr>
          <p:cNvPr id="142" name="Google Shape;142;p35"/>
          <p:cNvCxnSpPr/>
          <p:nvPr/>
        </p:nvCxnSpPr>
        <p:spPr>
          <a:xfrm flipH="1">
            <a:off x="3538950" y="1185600"/>
            <a:ext cx="2843400" cy="132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35"/>
          <p:cNvSpPr txBox="1"/>
          <p:nvPr/>
        </p:nvSpPr>
        <p:spPr>
          <a:xfrm>
            <a:off x="6472850" y="866125"/>
            <a:ext cx="2614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Setters</a:t>
            </a: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: M</a:t>
            </a:r>
            <a:r>
              <a:rPr lang="es" sz="18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étodos para setear atributos privados</a:t>
            </a:r>
            <a:endParaRPr sz="18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4" name="Google Shape;144;p35"/>
          <p:cNvCxnSpPr/>
          <p:nvPr/>
        </p:nvCxnSpPr>
        <p:spPr>
          <a:xfrm rot="10800000">
            <a:off x="2852150" y="3613575"/>
            <a:ext cx="3748500" cy="12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35"/>
          <p:cNvSpPr txBox="1"/>
          <p:nvPr/>
        </p:nvSpPr>
        <p:spPr>
          <a:xfrm>
            <a:off x="6627275" y="3517750"/>
            <a:ext cx="2516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Getters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: m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étodos para obtener el valor de atributos privados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1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